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80" r:id="rId1"/>
  </p:sldMasterIdLst>
  <p:notesMasterIdLst>
    <p:notesMasterId r:id="rId9"/>
  </p:notesMasterIdLst>
  <p:sldIdLst>
    <p:sldId id="256" r:id="rId2"/>
    <p:sldId id="263" r:id="rId3"/>
    <p:sldId id="260" r:id="rId4"/>
    <p:sldId id="261" r:id="rId5"/>
    <p:sldId id="257" r:id="rId6"/>
    <p:sldId id="258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DA645"/>
    <a:srgbClr val="F0EDF0"/>
    <a:srgbClr val="F7F7F7"/>
    <a:srgbClr val="0B3C5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8"/>
  </p:normalViewPr>
  <p:slideViewPr>
    <p:cSldViewPr snapToGrid="0" snapToObjects="1" showGuides="1">
      <p:cViewPr>
        <p:scale>
          <a:sx n="81" d="100"/>
          <a:sy n="81" d="100"/>
        </p:scale>
        <p:origin x="32" y="42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DD4362-3320-A64B-A61E-A8F25FBF1DDD}" type="datetimeFigureOut">
              <a:rPr lang="en-US" smtClean="0"/>
              <a:t>1/26/20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96A51F-B5B6-4243-A557-701EE2E3D6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7186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25E22-4416-BB41-BBDE-835ACBB0A9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DF2C9F-FE3F-DB4F-B3C0-7BF37E41A4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1341A5-0E14-6548-9050-CD5461B4A6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7C437-CFE4-3943-8771-F5325E654BA1}" type="datetime1">
              <a:rPr lang="en-US" smtClean="0"/>
              <a:t>1/26/20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E647CB-B9D0-A545-AF15-E827C62F9A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B2DC8E-0D34-7945-BAE2-8E2770772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97598-EDEF-F346-AA4D-140090EB34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155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E240F2-922E-FE46-96FD-4E26820257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4F8EB08-7388-5C41-B97E-E587A5E834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3DB1C8-C2B3-F647-B9E9-48CA9DF776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F150E-5A8C-0447-81E8-EE9862727F29}" type="datetime1">
              <a:rPr lang="en-US" smtClean="0"/>
              <a:t>1/26/20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545EEB-F421-7E42-AF03-10D7AEE05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21F84F-065D-BB41-A2EF-14D879125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97598-EDEF-F346-AA4D-140090EB34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3240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0017892-A068-8040-B977-FAF0E0ED07B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5A29E35-0F62-4A4E-BADC-D4437DA7DF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384B38-FBE8-BA4E-93BB-6B85EA5A51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971BE-6CA2-4E40-8236-16A31B1E8F67}" type="datetime1">
              <a:rPr lang="en-US" smtClean="0"/>
              <a:t>1/26/20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DEB052-A4BD-A44E-9CA3-5FFA2539D2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067FA2-1A9D-EA45-A731-9C4FFBBA0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97598-EDEF-F346-AA4D-140090EB34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4518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60A39A-3D51-7241-BEB1-660EE980D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642C2E-0711-1E48-8B28-40C8418DED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BE2C32-673F-044D-89B1-5A00DC92C8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4B39F-EB4B-9A4F-8FFE-C8AF047D9D5D}" type="datetime1">
              <a:rPr lang="en-US" smtClean="0"/>
              <a:t>1/26/20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AE3655-46AA-8748-A027-E0035869AE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857FAA-E2CA-E242-A790-3D0FC32F3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97598-EDEF-F346-AA4D-140090EB34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6205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8959A-D81A-C84E-AB5C-58C3DC9EAE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BA1376-5793-EC45-9DEA-EE8C94CAE4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A29331-A2B2-3A4E-80D0-7A5098C7E7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95CCA-9F0C-8A4F-B9AB-C86FB6E5122C}" type="datetime1">
              <a:rPr lang="en-US" smtClean="0"/>
              <a:t>1/26/20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FFAACB-5165-D24D-BB09-6CF26F0BD7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4E7CF4-5A21-1842-9195-A027EB0E7B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97598-EDEF-F346-AA4D-140090EB34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357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6706B1-785D-1D44-8422-ECE0CD9CD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EFC870-25F6-B144-BC0B-4DF858C085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D12F8A-B752-1F49-B55B-59E50FD408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5CDF8A-95B3-554D-A26B-682B0135A4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818366-C3B5-D446-A926-E4B57FA3955B}" type="datetime1">
              <a:rPr lang="en-US" smtClean="0"/>
              <a:t>1/26/20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0E6FA3-468E-B74A-BC2B-AF9E558997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C221DB-7832-664B-8FE9-6840F3CBEB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97598-EDEF-F346-AA4D-140090EB34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4220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8E73D4-398A-CB49-8EA5-7B054877AF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401063-5C6B-4B4E-BB72-88DC3CE6B5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D0D1B6-2925-2040-AD7A-244C81EF17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793464D-743C-5B40-91D8-5479D59430B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95D7A3-45C4-6E45-A40F-1A61B76214E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DD52012-A188-4541-AD27-ECB5E9B5F2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FAAFC5-200B-A847-9687-B6B498431C2C}" type="datetime1">
              <a:rPr lang="en-US" smtClean="0"/>
              <a:t>1/26/20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F9B8937-D3FC-DD42-96AB-A23FFB9FB0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49032AE-2907-0B4D-8983-E097A47BBA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97598-EDEF-F346-AA4D-140090EB34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8519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0CDED3-A082-A94B-BF1A-E8B6117C0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C14D0FA-8575-7840-A58A-6C21C49D81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700EE-7FFE-6F48-A0F8-5537F7DCFBAC}" type="datetime1">
              <a:rPr lang="en-US" smtClean="0"/>
              <a:t>1/26/20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6335EC-5807-C048-8E7D-12D17C6338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40089D-6B65-B648-903D-C22157F05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97598-EDEF-F346-AA4D-140090EB34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37077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06411A6-067F-634C-B117-E3A9C5F614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BBD5C-8F15-844D-B625-B652BB1A80FD}" type="datetime1">
              <a:rPr lang="en-US" smtClean="0"/>
              <a:t>1/26/20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0D4EF81-9C53-6D4F-A209-36052CA83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4D6949-DA1B-2848-8CC3-17E30657F8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97598-EDEF-F346-AA4D-140090EB34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9631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F04F2D-1302-D64E-98FC-F9094BF02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738458-C854-AD46-A7F7-A9783A733F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42BC9D-6EC1-4745-B733-CA46E1200E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18C51B-D1AC-C14F-94CF-CE7C989C10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77C96-9655-A74F-A8A2-6E22072AE758}" type="datetime1">
              <a:rPr lang="en-US" smtClean="0"/>
              <a:t>1/26/20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E95B47-E8CA-644F-B977-5136CD1E84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2A8E0B-830F-F942-9F37-718F60775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97598-EDEF-F346-AA4D-140090EB34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9724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D5F86A-FB76-9C4F-9073-B4278AB8C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6C60B84-57C7-AD4A-A949-8CC53DA5F2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792DCD-5CFC-214C-B657-E6AE2A9E74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4D33FB-13FD-1447-8EA2-91ED93476C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243A9-654E-AB40-A391-6D292158E356}" type="datetime1">
              <a:rPr lang="en-US" smtClean="0"/>
              <a:t>1/26/20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A46C9C-0E20-4F47-BEC8-0035406F40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C61EDB-2BE4-754A-8B6C-2DBA48E5C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97598-EDEF-F346-AA4D-140090EB34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527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1FDD563-1288-9844-8C62-EFD825648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0B8FD7-0DFC-9C42-9FB8-A6D235C043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F84C81-3AB9-E64F-BE2F-C61A7C2347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8E9F2D-E842-0442-85D1-AF443B815F96}" type="datetime1">
              <a:rPr lang="en-US" smtClean="0"/>
              <a:t>1/26/20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A9D712-4083-514B-8954-A346314070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2AF202-3737-F641-B086-14E805EB00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F97598-EDEF-F346-AA4D-140090EB34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336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tif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tiff"/><Relationship Id="rId3" Type="http://schemas.openxmlformats.org/officeDocument/2006/relationships/image" Target="../media/image4.tiff"/><Relationship Id="rId7" Type="http://schemas.openxmlformats.org/officeDocument/2006/relationships/image" Target="../media/image9.tif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tiff"/><Relationship Id="rId5" Type="http://schemas.openxmlformats.org/officeDocument/2006/relationships/image" Target="../media/image7.tiff"/><Relationship Id="rId4" Type="http://schemas.openxmlformats.org/officeDocument/2006/relationships/image" Target="../media/image2.tiff"/><Relationship Id="rId9" Type="http://schemas.openxmlformats.org/officeDocument/2006/relationships/image" Target="../media/image11.tif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tiff"/><Relationship Id="rId3" Type="http://schemas.openxmlformats.org/officeDocument/2006/relationships/image" Target="../media/image12.tiff"/><Relationship Id="rId7" Type="http://schemas.openxmlformats.org/officeDocument/2006/relationships/image" Target="../media/image4.tif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image" Target="../media/image15.tiff"/><Relationship Id="rId5" Type="http://schemas.openxmlformats.org/officeDocument/2006/relationships/image" Target="../media/image14.tiff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F049748-DF8A-4D49-8E17-53EDDE7C4C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97" t="20456" b="2329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9D65343-D0E4-0040-962C-AB160F48232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6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82BBDA-DA95-4F4A-8EAD-F46912230FB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Are Restaurant Reviews Trustworthy?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35C146-83D3-3C4C-A25A-033C80E07A3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Vincent Ji</a:t>
            </a:r>
          </a:p>
          <a:p>
            <a:r>
              <a:rPr lang="en-US" dirty="0">
                <a:solidFill>
                  <a:schemeClr val="bg1"/>
                </a:solidFill>
              </a:rPr>
              <a:t>January 2020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53CADD-04E6-194A-8EF6-5E605561CD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912" y="258763"/>
            <a:ext cx="4064000" cy="86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0438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25145361-75B7-484E-95A5-6616CE3ADA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051"/>
          <a:stretch/>
        </p:blipFill>
        <p:spPr>
          <a:xfrm>
            <a:off x="0" y="10099"/>
            <a:ext cx="12252435" cy="693210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0A52945-3957-A643-8BBE-795DF46FB3F5}"/>
              </a:ext>
            </a:extLst>
          </p:cNvPr>
          <p:cNvSpPr/>
          <p:nvPr/>
        </p:nvSpPr>
        <p:spPr>
          <a:xfrm>
            <a:off x="-60437" y="-1809"/>
            <a:ext cx="12252436" cy="6919692"/>
          </a:xfrm>
          <a:prstGeom prst="rect">
            <a:avLst/>
          </a:prstGeom>
          <a:solidFill>
            <a:schemeClr val="bg1"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14856B-7240-5247-B5B6-5DB0554FD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50524C-0503-7840-8F1E-7D1EED7F9B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Online Review Background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err="1"/>
              <a:t>Obao</a:t>
            </a:r>
            <a:r>
              <a:rPr lang="en-US" dirty="0"/>
              <a:t> Midtown East Investigation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Take-aways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601226F-E4D7-BC4C-81EB-965932CD589C}"/>
              </a:ext>
            </a:extLst>
          </p:cNvPr>
          <p:cNvSpPr/>
          <p:nvPr/>
        </p:nvSpPr>
        <p:spPr>
          <a:xfrm>
            <a:off x="9569446" y="-1809"/>
            <a:ext cx="2622553" cy="584200"/>
          </a:xfrm>
          <a:prstGeom prst="rect">
            <a:avLst/>
          </a:prstGeom>
          <a:solidFill>
            <a:schemeClr val="bg1">
              <a:lumMod val="50000"/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8E49404-9A4C-2349-A023-55AFCCE1D2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497" y="3949"/>
            <a:ext cx="609600" cy="609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16FAF3F-1ACA-0F4E-90E5-4B05CF88A4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82249" y="98919"/>
            <a:ext cx="1689100" cy="358934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EA5C7E99-8859-EF43-AC4F-A654782000A9}"/>
              </a:ext>
            </a:extLst>
          </p:cNvPr>
          <p:cNvSpPr/>
          <p:nvPr/>
        </p:nvSpPr>
        <p:spPr>
          <a:xfrm>
            <a:off x="9569446" y="10099"/>
            <a:ext cx="2622553" cy="584200"/>
          </a:xfrm>
          <a:prstGeom prst="rect">
            <a:avLst/>
          </a:prstGeom>
          <a:solidFill>
            <a:schemeClr val="bg1"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24A7211-0CF7-E54F-B4BA-58D00320073B}"/>
              </a:ext>
            </a:extLst>
          </p:cNvPr>
          <p:cNvCxnSpPr/>
          <p:nvPr/>
        </p:nvCxnSpPr>
        <p:spPr>
          <a:xfrm>
            <a:off x="10226772" y="-1809"/>
            <a:ext cx="0" cy="59610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E34017E0-7872-C749-9307-D7D9A09AA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97598-EDEF-F346-AA4D-140090EB347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28417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5914EBA9-50A6-524D-B8F2-32E28AA1EA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E2119FFE-5823-5B4D-A2E0-B7B2B52DC604}"/>
              </a:ext>
            </a:extLst>
          </p:cNvPr>
          <p:cNvSpPr/>
          <p:nvPr/>
        </p:nvSpPr>
        <p:spPr>
          <a:xfrm>
            <a:off x="-1" y="-10099"/>
            <a:ext cx="12192000" cy="6858000"/>
          </a:xfrm>
          <a:prstGeom prst="rect">
            <a:avLst/>
          </a:prstGeom>
          <a:solidFill>
            <a:schemeClr val="bg1"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160EA55-78B8-3C41-8A77-C8F891568B5E}"/>
              </a:ext>
            </a:extLst>
          </p:cNvPr>
          <p:cNvGrpSpPr/>
          <p:nvPr/>
        </p:nvGrpSpPr>
        <p:grpSpPr>
          <a:xfrm>
            <a:off x="9569446" y="-1809"/>
            <a:ext cx="2622553" cy="615358"/>
            <a:chOff x="9569446" y="-33341"/>
            <a:chExt cx="2622553" cy="615358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F41FE5D-CB3F-3241-80A5-27A8E4D201C0}"/>
                </a:ext>
              </a:extLst>
            </p:cNvPr>
            <p:cNvSpPr/>
            <p:nvPr/>
          </p:nvSpPr>
          <p:spPr>
            <a:xfrm>
              <a:off x="9569446" y="-33341"/>
              <a:ext cx="2622553" cy="584200"/>
            </a:xfrm>
            <a:prstGeom prst="rect">
              <a:avLst/>
            </a:prstGeom>
            <a:solidFill>
              <a:schemeClr val="bg1">
                <a:lumMod val="50000"/>
                <a:alpha val="2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307D3C32-2B58-004B-9911-D79586B333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88497" y="-27583"/>
              <a:ext cx="609600" cy="609600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0F035129-3EA0-7347-9CEE-ED2CC94F4D2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382249" y="67387"/>
              <a:ext cx="1689100" cy="358934"/>
            </a:xfrm>
            <a:prstGeom prst="rect">
              <a:avLst/>
            </a:prstGeom>
          </p:spPr>
        </p:pic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A495B3A-5B12-5149-AAAB-35A7C18C982F}"/>
                </a:ext>
              </a:extLst>
            </p:cNvPr>
            <p:cNvSpPr/>
            <p:nvPr/>
          </p:nvSpPr>
          <p:spPr>
            <a:xfrm>
              <a:off x="9569446" y="-21433"/>
              <a:ext cx="2622553" cy="584200"/>
            </a:xfrm>
            <a:prstGeom prst="rect">
              <a:avLst/>
            </a:prstGeom>
            <a:solidFill>
              <a:schemeClr val="bg1">
                <a:alpha val="2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D8011425-76F9-EE44-9CCE-DCA8E8461589}"/>
                </a:ext>
              </a:extLst>
            </p:cNvPr>
            <p:cNvCxnSpPr/>
            <p:nvPr/>
          </p:nvCxnSpPr>
          <p:spPr>
            <a:xfrm>
              <a:off x="10226772" y="-33341"/>
              <a:ext cx="0" cy="596108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id="{2966D9F1-61F8-F448-A57A-CF37972571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97598-EDEF-F346-AA4D-140090EB3476}" type="slidenum">
              <a:rPr lang="en-US" smtClean="0"/>
              <a:t>3</a:t>
            </a:fld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2AC82B5-1DBF-1543-8B6B-7289EE036974}"/>
              </a:ext>
            </a:extLst>
          </p:cNvPr>
          <p:cNvSpPr txBox="1"/>
          <p:nvPr/>
        </p:nvSpPr>
        <p:spPr>
          <a:xfrm>
            <a:off x="7749186" y="3307258"/>
            <a:ext cx="4288221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/>
              <a:t>”For restaurants hoping to capture a slice of the $44 billion that tourists to NYC spend, TripAdvisor is one of the most effective ways to do it.” </a:t>
            </a:r>
          </a:p>
          <a:p>
            <a:pPr algn="r"/>
            <a:r>
              <a:rPr lang="en-US" sz="1400" dirty="0"/>
              <a:t>– Diana </a:t>
            </a:r>
            <a:r>
              <a:rPr lang="en-US" sz="1400" dirty="0" err="1"/>
              <a:t>Hubell</a:t>
            </a:r>
            <a:r>
              <a:rPr lang="en-US" sz="1400" dirty="0"/>
              <a:t> (NY Eater)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2FFCA57-5B33-B54C-82E5-3AE856F4A4A9}"/>
              </a:ext>
            </a:extLst>
          </p:cNvPr>
          <p:cNvSpPr txBox="1"/>
          <p:nvPr/>
        </p:nvSpPr>
        <p:spPr>
          <a:xfrm>
            <a:off x="334138" y="629968"/>
            <a:ext cx="4288221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/>
              <a:t>”94% of Diners Will Choose Your Restaurant Based on Online Reviews.” </a:t>
            </a:r>
          </a:p>
          <a:p>
            <a:pPr algn="r"/>
            <a:r>
              <a:rPr lang="en-US" sz="1400" dirty="0"/>
              <a:t>– Michael </a:t>
            </a:r>
            <a:r>
              <a:rPr lang="en-US" sz="1400" dirty="0" err="1"/>
              <a:t>Guta</a:t>
            </a:r>
            <a:r>
              <a:rPr lang="en-US" sz="1400" dirty="0"/>
              <a:t> (Small Business Trends)</a:t>
            </a:r>
          </a:p>
        </p:txBody>
      </p:sp>
    </p:spTree>
    <p:extLst>
      <p:ext uri="{BB962C8B-B14F-4D97-AF65-F5344CB8AC3E}">
        <p14:creationId xmlns:p14="http://schemas.microsoft.com/office/powerpoint/2010/main" val="6961729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F85E83-7D0E-B948-894D-399DCEDE93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540" y="365125"/>
            <a:ext cx="11143598" cy="1506792"/>
          </a:xfrm>
        </p:spPr>
        <p:txBody>
          <a:bodyPr>
            <a:noAutofit/>
          </a:bodyPr>
          <a:lstStyle/>
          <a:p>
            <a:r>
              <a:rPr lang="en-US" sz="2800" b="1" dirty="0" err="1"/>
              <a:t>Obao</a:t>
            </a:r>
            <a:r>
              <a:rPr lang="en-US" sz="2800" b="1" dirty="0"/>
              <a:t> ranks #1 on TripAdvisor but only has 3.5 stars on Yelp. Unusually high percentage of visitors gave the restaurant a five-star rating on TripAdvisor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73C5D8B-BCB5-1046-B0CD-9D519C07F6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7389" t="21818" r="3993" b="51547"/>
          <a:stretch/>
        </p:blipFill>
        <p:spPr>
          <a:xfrm>
            <a:off x="680540" y="2159713"/>
            <a:ext cx="5295255" cy="1284583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F0429626-4BF3-1A44-A7F5-F655CB5FBDB6}"/>
              </a:ext>
            </a:extLst>
          </p:cNvPr>
          <p:cNvGrpSpPr/>
          <p:nvPr/>
        </p:nvGrpSpPr>
        <p:grpSpPr>
          <a:xfrm>
            <a:off x="9569446" y="-1809"/>
            <a:ext cx="2622553" cy="615358"/>
            <a:chOff x="9569446" y="-33341"/>
            <a:chExt cx="2622553" cy="615358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D4E5D41-40FF-9245-A81E-9B5B45718AF5}"/>
                </a:ext>
              </a:extLst>
            </p:cNvPr>
            <p:cNvSpPr/>
            <p:nvPr/>
          </p:nvSpPr>
          <p:spPr>
            <a:xfrm>
              <a:off x="9569446" y="-33341"/>
              <a:ext cx="2622553" cy="584200"/>
            </a:xfrm>
            <a:prstGeom prst="rect">
              <a:avLst/>
            </a:prstGeom>
            <a:solidFill>
              <a:schemeClr val="bg1">
                <a:lumMod val="50000"/>
                <a:alpha val="2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965AE39-0A1B-8841-A1CB-F18723B2BA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88497" y="-27583"/>
              <a:ext cx="609600" cy="60960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B1A7DA43-9CA7-8F4B-877C-3B4561F9B2B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382249" y="67387"/>
              <a:ext cx="1689100" cy="358934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18F655A-F857-A745-A97D-9303836187C7}"/>
                </a:ext>
              </a:extLst>
            </p:cNvPr>
            <p:cNvSpPr/>
            <p:nvPr/>
          </p:nvSpPr>
          <p:spPr>
            <a:xfrm>
              <a:off x="9569446" y="-21433"/>
              <a:ext cx="2622553" cy="584200"/>
            </a:xfrm>
            <a:prstGeom prst="rect">
              <a:avLst/>
            </a:prstGeom>
            <a:solidFill>
              <a:schemeClr val="bg1">
                <a:alpha val="2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F3EEE27A-42DC-FD4B-AE46-65F9251F469A}"/>
                </a:ext>
              </a:extLst>
            </p:cNvPr>
            <p:cNvCxnSpPr/>
            <p:nvPr/>
          </p:nvCxnSpPr>
          <p:spPr>
            <a:xfrm>
              <a:off x="10226772" y="-33341"/>
              <a:ext cx="0" cy="596108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A78140C5-6F0B-7446-87EF-062B40DC92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97598-EDEF-F346-AA4D-140090EB3476}" type="slidenum">
              <a:rPr lang="en-US" smtClean="0"/>
              <a:t>4</a:t>
            </a:fld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254ADD3-8AC2-E54A-9D8D-82AE90F274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94788" y="2223085"/>
            <a:ext cx="5437539" cy="3726233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BF34EA80-6F86-5B4E-9B23-EA1625234A2F}"/>
              </a:ext>
            </a:extLst>
          </p:cNvPr>
          <p:cNvGrpSpPr/>
          <p:nvPr/>
        </p:nvGrpSpPr>
        <p:grpSpPr>
          <a:xfrm>
            <a:off x="680540" y="3732090"/>
            <a:ext cx="5766995" cy="1628093"/>
            <a:chOff x="838200" y="3416774"/>
            <a:chExt cx="5766995" cy="1628093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CEA93686-5E8D-7045-BD82-E15EC82BED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321" t="8351" r="74342" b="23427"/>
            <a:stretch/>
          </p:blipFill>
          <p:spPr>
            <a:xfrm>
              <a:off x="838200" y="3416774"/>
              <a:ext cx="1542393" cy="1580895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89F58866-F1D1-0144-B902-43DCF1607BA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25658" t="8351" r="-1" b="6933"/>
            <a:stretch/>
          </p:blipFill>
          <p:spPr>
            <a:xfrm>
              <a:off x="2379704" y="3429000"/>
              <a:ext cx="4225491" cy="1615867"/>
            </a:xfrm>
            <a:prstGeom prst="rect">
              <a:avLst/>
            </a:prstGeom>
          </p:spPr>
        </p:pic>
      </p:grp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63D8700-06D7-ED44-9813-E89A6D9447DA}"/>
              </a:ext>
            </a:extLst>
          </p:cNvPr>
          <p:cNvCxnSpPr/>
          <p:nvPr/>
        </p:nvCxnSpPr>
        <p:spPr>
          <a:xfrm>
            <a:off x="10657519" y="1894814"/>
            <a:ext cx="475861" cy="6088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083A45F-298A-9B48-AEB3-1510B2C78BBF}"/>
              </a:ext>
            </a:extLst>
          </p:cNvPr>
          <p:cNvSpPr txBox="1"/>
          <p:nvPr/>
        </p:nvSpPr>
        <p:spPr>
          <a:xfrm>
            <a:off x="8034967" y="1658877"/>
            <a:ext cx="26225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/>
              <a:t>Over 60% of the </a:t>
            </a:r>
            <a:r>
              <a:rPr lang="en-US" sz="1600" dirty="0" err="1"/>
              <a:t>Tripadvisor</a:t>
            </a:r>
            <a:r>
              <a:rPr lang="en-US" sz="1600" dirty="0"/>
              <a:t> reviewers gave five-stars 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3B09C2E5-0D05-004F-BB33-720AD80C2E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74193" y="5849033"/>
            <a:ext cx="925381" cy="908682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1072252F-5189-5F4E-A464-FD773711727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5935" y="5849033"/>
            <a:ext cx="1798886" cy="836201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F5921A93-4DA8-FB46-B081-4F8AF45E392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19266" y="5724650"/>
            <a:ext cx="1992316" cy="968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7409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07F701FD-53D5-3B43-AABF-E647C149DB44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-1" y="10099"/>
            <a:ext cx="12192000" cy="6858000"/>
            <a:chOff x="0" y="0"/>
            <a:chExt cx="12192000" cy="6858000"/>
          </a:xfrm>
        </p:grpSpPr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2BC02BDF-576C-BD4B-8DBD-9EC7F58F99F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 amt="30000"/>
            </a:blip>
            <a:srcRect r="55914" b="80006"/>
            <a:stretch/>
          </p:blipFill>
          <p:spPr>
            <a:xfrm>
              <a:off x="10629900" y="5735637"/>
              <a:ext cx="1562100" cy="1122363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0F31BB04-6FD8-204E-95C3-EA9E9F8F09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 amt="30000"/>
            </a:blip>
            <a:srcRect b="80006"/>
            <a:stretch/>
          </p:blipFill>
          <p:spPr>
            <a:xfrm>
              <a:off x="7086600" y="5735637"/>
              <a:ext cx="3543300" cy="1122363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43084C31-2371-4F46-9180-153A2730E2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 amt="30000"/>
            </a:blip>
            <a:srcRect b="80006"/>
            <a:stretch/>
          </p:blipFill>
          <p:spPr>
            <a:xfrm>
              <a:off x="3543300" y="5735637"/>
              <a:ext cx="3543300" cy="1122363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53F4C093-F182-E344-A499-615C5A6111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 amt="30000"/>
            </a:blip>
            <a:srcRect b="79611"/>
            <a:stretch/>
          </p:blipFill>
          <p:spPr>
            <a:xfrm>
              <a:off x="0" y="5713486"/>
              <a:ext cx="3543300" cy="1144514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A9BDD7BB-9915-624E-9BEA-34E94C4A75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alphaModFix amt="30000"/>
            </a:blip>
            <a:srcRect r="55914"/>
            <a:stretch/>
          </p:blipFill>
          <p:spPr>
            <a:xfrm>
              <a:off x="10629900" y="0"/>
              <a:ext cx="1562100" cy="5613400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3B148138-F4D5-4A46-840E-900AEB0C10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30000"/>
            </a:blip>
            <a:stretch>
              <a:fillRect/>
            </a:stretch>
          </p:blipFill>
          <p:spPr>
            <a:xfrm>
              <a:off x="7086600" y="0"/>
              <a:ext cx="3543300" cy="5613400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580906A7-D33C-AE46-A94E-80D028A90A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30000"/>
            </a:blip>
            <a:stretch>
              <a:fillRect/>
            </a:stretch>
          </p:blipFill>
          <p:spPr>
            <a:xfrm>
              <a:off x="3543300" y="0"/>
              <a:ext cx="3543300" cy="5613400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F2B6A3FB-AF1F-614A-9706-1C3828A86CE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30000"/>
            </a:blip>
            <a:stretch>
              <a:fillRect/>
            </a:stretch>
          </p:blipFill>
          <p:spPr>
            <a:xfrm>
              <a:off x="0" y="0"/>
              <a:ext cx="3543300" cy="5613400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187B6FE-0DA2-494C-BF86-FEDF45A7834C}"/>
              </a:ext>
            </a:extLst>
          </p:cNvPr>
          <p:cNvGrpSpPr/>
          <p:nvPr/>
        </p:nvGrpSpPr>
        <p:grpSpPr>
          <a:xfrm>
            <a:off x="1597399" y="4126525"/>
            <a:ext cx="9485049" cy="2494993"/>
            <a:chOff x="1818123" y="4363010"/>
            <a:chExt cx="9485049" cy="2494993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9B34D65E-D5DE-5840-B6DC-1EB2591F67BD}"/>
                </a:ext>
              </a:extLst>
            </p:cNvPr>
            <p:cNvGrpSpPr/>
            <p:nvPr/>
          </p:nvGrpSpPr>
          <p:grpSpPr>
            <a:xfrm>
              <a:off x="1818123" y="4379242"/>
              <a:ext cx="8711334" cy="2478761"/>
              <a:chOff x="820593" y="3524249"/>
              <a:chExt cx="9920984" cy="3128480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760B95CD-BE59-9243-9F3A-BF3A2A0A8D2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t="4961" b="27408"/>
              <a:stretch/>
            </p:blipFill>
            <p:spPr>
              <a:xfrm>
                <a:off x="820593" y="3524249"/>
                <a:ext cx="9920984" cy="2647951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851B7AE8-C21E-E44A-A435-CB4BCC8EDCD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t="85355" b="1"/>
              <a:stretch/>
            </p:blipFill>
            <p:spPr>
              <a:xfrm>
                <a:off x="820593" y="6193289"/>
                <a:ext cx="9920984" cy="459440"/>
              </a:xfrm>
              <a:prstGeom prst="rect">
                <a:avLst/>
              </a:prstGeom>
            </p:spPr>
          </p:pic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9DA1337-18DF-B145-B76E-1B08A651489E}"/>
                </a:ext>
              </a:extLst>
            </p:cNvPr>
            <p:cNvSpPr txBox="1"/>
            <p:nvPr/>
          </p:nvSpPr>
          <p:spPr>
            <a:xfrm>
              <a:off x="9057339" y="4363010"/>
              <a:ext cx="218336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Jan’20 Z-score = 94</a:t>
              </a:r>
            </a:p>
            <a:p>
              <a:endParaRPr lang="en-US" sz="1200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AD577C0-F29C-CD4B-8069-ABF014E649BB}"/>
                </a:ext>
              </a:extLst>
            </p:cNvPr>
            <p:cNvSpPr txBox="1"/>
            <p:nvPr/>
          </p:nvSpPr>
          <p:spPr>
            <a:xfrm>
              <a:off x="9057339" y="5395255"/>
              <a:ext cx="224583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Dec’19 Z-score = 37</a:t>
              </a:r>
            </a:p>
            <a:p>
              <a:endParaRPr lang="en-US" sz="1200" dirty="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914FF21-F5F0-BC41-948F-3C8EBBD99A23}"/>
              </a:ext>
            </a:extLst>
          </p:cNvPr>
          <p:cNvGrpSpPr/>
          <p:nvPr/>
        </p:nvGrpSpPr>
        <p:grpSpPr>
          <a:xfrm>
            <a:off x="9569446" y="-1809"/>
            <a:ext cx="2622553" cy="615358"/>
            <a:chOff x="9569446" y="-33341"/>
            <a:chExt cx="2622553" cy="615358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B3AA5D2-DF62-7C49-B52B-750BF6300EA2}"/>
                </a:ext>
              </a:extLst>
            </p:cNvPr>
            <p:cNvSpPr/>
            <p:nvPr/>
          </p:nvSpPr>
          <p:spPr>
            <a:xfrm>
              <a:off x="9569446" y="-33341"/>
              <a:ext cx="2622553" cy="584200"/>
            </a:xfrm>
            <a:prstGeom prst="rect">
              <a:avLst/>
            </a:prstGeom>
            <a:solidFill>
              <a:schemeClr val="bg1">
                <a:lumMod val="50000"/>
                <a:alpha val="2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CC6E2D2A-6A33-4649-922B-FE5730BF295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588497" y="-27583"/>
              <a:ext cx="609600" cy="60960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0A1CD63B-EEEA-7344-81E5-6640299FA11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382249" y="67387"/>
              <a:ext cx="1689100" cy="358934"/>
            </a:xfrm>
            <a:prstGeom prst="rect">
              <a:avLst/>
            </a:prstGeom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1284550-9424-814D-B1E4-80F990A6FF7F}"/>
                </a:ext>
              </a:extLst>
            </p:cNvPr>
            <p:cNvSpPr/>
            <p:nvPr/>
          </p:nvSpPr>
          <p:spPr>
            <a:xfrm>
              <a:off x="9569446" y="-21433"/>
              <a:ext cx="2622553" cy="584200"/>
            </a:xfrm>
            <a:prstGeom prst="rect">
              <a:avLst/>
            </a:prstGeom>
            <a:solidFill>
              <a:schemeClr val="bg1">
                <a:alpha val="2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6DED29C-6685-9942-8304-829B4EE7D243}"/>
                </a:ext>
              </a:extLst>
            </p:cNvPr>
            <p:cNvCxnSpPr/>
            <p:nvPr/>
          </p:nvCxnSpPr>
          <p:spPr>
            <a:xfrm>
              <a:off x="10226772" y="-33341"/>
              <a:ext cx="0" cy="596108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FAC4181F-2FDE-0745-9E54-6ECFEAF7A4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97598-EDEF-F346-AA4D-140090EB3476}" type="slidenum">
              <a:rPr lang="en-US" smtClean="0"/>
              <a:t>5</a:t>
            </a:fld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345E4ED-5DBE-7843-BB2E-3C80669E5239}"/>
              </a:ext>
            </a:extLst>
          </p:cNvPr>
          <p:cNvGrpSpPr/>
          <p:nvPr/>
        </p:nvGrpSpPr>
        <p:grpSpPr>
          <a:xfrm>
            <a:off x="1597399" y="1575696"/>
            <a:ext cx="8882174" cy="2602125"/>
            <a:chOff x="1818123" y="1812181"/>
            <a:chExt cx="8882174" cy="260212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3A09BC6-743D-A447-B02B-B055070C70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5545"/>
            <a:stretch/>
          </p:blipFill>
          <p:spPr>
            <a:xfrm>
              <a:off x="1818123" y="1812181"/>
              <a:ext cx="8711334" cy="2602125"/>
            </a:xfrm>
            <a:prstGeom prst="rect">
              <a:avLst/>
            </a:prstGeom>
          </p:spPr>
        </p:pic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76DC921C-9513-D245-B211-6DDB7B5D2F4D}"/>
                </a:ext>
              </a:extLst>
            </p:cNvPr>
            <p:cNvSpPr/>
            <p:nvPr/>
          </p:nvSpPr>
          <p:spPr>
            <a:xfrm>
              <a:off x="10159339" y="1924642"/>
              <a:ext cx="540958" cy="6472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Title 1">
            <a:extLst>
              <a:ext uri="{FF2B5EF4-FFF2-40B4-BE49-F238E27FC236}">
                <a16:creationId xmlns:a16="http://schemas.microsoft.com/office/drawing/2014/main" id="{A8CF568A-57FC-E647-AB50-CC1DCE12A48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985938" cy="15067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 err="1"/>
              <a:t>Obao’s</a:t>
            </a:r>
            <a:r>
              <a:rPr lang="en-US" sz="2400" dirty="0"/>
              <a:t> rating spiked after November 2019 which coincided with a sudden increase in number of reviews in December 2019 and January 2020.</a:t>
            </a:r>
          </a:p>
        </p:txBody>
      </p:sp>
    </p:spTree>
    <p:extLst>
      <p:ext uri="{BB962C8B-B14F-4D97-AF65-F5344CB8AC3E}">
        <p14:creationId xmlns:p14="http://schemas.microsoft.com/office/powerpoint/2010/main" val="4147146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EE5289C1-6B5A-5640-BFE7-3C88BB7EC03A}"/>
              </a:ext>
            </a:extLst>
          </p:cNvPr>
          <p:cNvSpPr/>
          <p:nvPr/>
        </p:nvSpPr>
        <p:spPr>
          <a:xfrm>
            <a:off x="-1" y="3012"/>
            <a:ext cx="12192000" cy="6858000"/>
          </a:xfrm>
          <a:prstGeom prst="rect">
            <a:avLst/>
          </a:prstGeom>
          <a:solidFill>
            <a:srgbClr val="F0ED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A701400E-F866-E845-BF3C-FD7DD8B941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4669" y="2238851"/>
            <a:ext cx="6211418" cy="4658563"/>
          </a:xfrm>
          <a:prstGeom prst="rect">
            <a:avLst/>
          </a:prstGeom>
        </p:spPr>
      </p:pic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E8AA0AD7-F8F8-464B-A2C0-89C4A9F5A7B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08969132"/>
              </p:ext>
            </p:extLst>
          </p:nvPr>
        </p:nvGraphicFramePr>
        <p:xfrm>
          <a:off x="838201" y="1871916"/>
          <a:ext cx="8731245" cy="28279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91017">
                  <a:extLst>
                    <a:ext uri="{9D8B030D-6E8A-4147-A177-3AD203B41FA5}">
                      <a16:colId xmlns:a16="http://schemas.microsoft.com/office/drawing/2014/main" val="1718253432"/>
                    </a:ext>
                  </a:extLst>
                </a:gridCol>
                <a:gridCol w="3194155">
                  <a:extLst>
                    <a:ext uri="{9D8B030D-6E8A-4147-A177-3AD203B41FA5}">
                      <a16:colId xmlns:a16="http://schemas.microsoft.com/office/drawing/2014/main" val="1205455018"/>
                    </a:ext>
                  </a:extLst>
                </a:gridCol>
                <a:gridCol w="2146073">
                  <a:extLst>
                    <a:ext uri="{9D8B030D-6E8A-4147-A177-3AD203B41FA5}">
                      <a16:colId xmlns:a16="http://schemas.microsoft.com/office/drawing/2014/main" val="3703339703"/>
                    </a:ext>
                  </a:extLst>
                </a:gridCol>
              </a:tblGrid>
              <a:tr h="556479">
                <a:tc>
                  <a:txBody>
                    <a:bodyPr/>
                    <a:lstStyle/>
                    <a:p>
                      <a:endParaRPr lang="en-US" sz="2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>
                          <a:solidFill>
                            <a:schemeClr val="tx1"/>
                          </a:solidFill>
                        </a:rPr>
                        <a:t>Before or in Nov’19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600" dirty="0">
                          <a:solidFill>
                            <a:schemeClr val="tx1"/>
                          </a:solidFill>
                        </a:rPr>
                        <a:t>After Nov’19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5051771"/>
                  </a:ext>
                </a:extLst>
              </a:tr>
              <a:tr h="646503">
                <a:tc>
                  <a:txBody>
                    <a:bodyPr/>
                    <a:lstStyle/>
                    <a:p>
                      <a:pPr algn="ctr"/>
                      <a:r>
                        <a:rPr lang="en-US" sz="2600" dirty="0"/>
                        <a:t>Total # Reviews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/>
                        <a:t>206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/>
                        <a:t>131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6096536"/>
                  </a:ext>
                </a:extLst>
              </a:tr>
              <a:tr h="1025575">
                <a:tc>
                  <a:txBody>
                    <a:bodyPr/>
                    <a:lstStyle/>
                    <a:p>
                      <a:pPr algn="ctr"/>
                      <a:r>
                        <a:rPr lang="en-US" sz="2600" dirty="0"/>
                        <a:t># Reviews From First Time Contributors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/>
                        <a:t>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/>
                        <a:t>79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8946537"/>
                  </a:ext>
                </a:extLst>
              </a:tr>
              <a:tr h="599417">
                <a:tc>
                  <a:txBody>
                    <a:bodyPr/>
                    <a:lstStyle/>
                    <a:p>
                      <a:pPr algn="ctr"/>
                      <a:r>
                        <a:rPr lang="en-US" sz="2600" dirty="0"/>
                        <a:t>Avg. Rating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/>
                        <a:t>3.5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/>
                        <a:t>4.99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18180563"/>
                  </a:ext>
                </a:extLst>
              </a:tr>
            </a:tbl>
          </a:graphicData>
        </a:graphic>
      </p:graphicFrame>
      <p:grpSp>
        <p:nvGrpSpPr>
          <p:cNvPr id="8" name="Group 7">
            <a:extLst>
              <a:ext uri="{FF2B5EF4-FFF2-40B4-BE49-F238E27FC236}">
                <a16:creationId xmlns:a16="http://schemas.microsoft.com/office/drawing/2014/main" id="{AFA45310-7495-A346-92F0-39C8C7E29FD2}"/>
              </a:ext>
            </a:extLst>
          </p:cNvPr>
          <p:cNvGrpSpPr/>
          <p:nvPr/>
        </p:nvGrpSpPr>
        <p:grpSpPr>
          <a:xfrm>
            <a:off x="9569446" y="-1809"/>
            <a:ext cx="2622553" cy="615358"/>
            <a:chOff x="9569446" y="-33341"/>
            <a:chExt cx="2622553" cy="615358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D7F3797-E69B-F34B-8658-0562F6620188}"/>
                </a:ext>
              </a:extLst>
            </p:cNvPr>
            <p:cNvSpPr/>
            <p:nvPr/>
          </p:nvSpPr>
          <p:spPr>
            <a:xfrm>
              <a:off x="9569446" y="-33341"/>
              <a:ext cx="2622553" cy="584200"/>
            </a:xfrm>
            <a:prstGeom prst="rect">
              <a:avLst/>
            </a:prstGeom>
            <a:solidFill>
              <a:schemeClr val="bg1">
                <a:lumMod val="50000"/>
                <a:alpha val="2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7E152F5-0152-B04B-AEB4-6DBCDE7192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88497" y="-27583"/>
              <a:ext cx="609600" cy="60960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FC87B229-FA15-3549-91C3-255E1129C4B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382249" y="67387"/>
              <a:ext cx="1689100" cy="358934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01DB521-9412-2B4A-A388-FA4BA1E23AB1}"/>
                </a:ext>
              </a:extLst>
            </p:cNvPr>
            <p:cNvSpPr/>
            <p:nvPr/>
          </p:nvSpPr>
          <p:spPr>
            <a:xfrm>
              <a:off x="9569446" y="-21433"/>
              <a:ext cx="2622553" cy="584200"/>
            </a:xfrm>
            <a:prstGeom prst="rect">
              <a:avLst/>
            </a:prstGeom>
            <a:solidFill>
              <a:schemeClr val="bg1">
                <a:alpha val="2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60FB1408-EF47-4D4D-8BAE-9DFE5D81F748}"/>
                </a:ext>
              </a:extLst>
            </p:cNvPr>
            <p:cNvCxnSpPr/>
            <p:nvPr/>
          </p:nvCxnSpPr>
          <p:spPr>
            <a:xfrm>
              <a:off x="10226772" y="-33341"/>
              <a:ext cx="0" cy="596108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68D01E65-DA49-AE49-87BD-1D63C7F127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97598-EDEF-F346-AA4D-140090EB3476}" type="slidenum">
              <a:rPr lang="en-US" smtClean="0"/>
              <a:t>6</a:t>
            </a:fld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C85E5D0-312D-3A41-9F4A-B28BF76B9AE7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985938" cy="15067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More than half of the reviews in Dec’19 and Jan’20 were from first time reviewers. In addition, average rating for the period is an eye-popping 4.99. This doesn’t add up... 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6A742F6F-A248-8649-AEC0-B8C372D57E38}"/>
              </a:ext>
            </a:extLst>
          </p:cNvPr>
          <p:cNvSpPr txBox="1">
            <a:spLocks/>
          </p:cNvSpPr>
          <p:nvPr/>
        </p:nvSpPr>
        <p:spPr>
          <a:xfrm>
            <a:off x="838200" y="4827748"/>
            <a:ext cx="8731246" cy="15067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After reaching out to one of the reviewers (my former colleague), I found out that the restaurant offered a free drink for each customer who wrote a review on </a:t>
            </a:r>
            <a:r>
              <a:rPr lang="en-US" sz="2400" dirty="0" err="1"/>
              <a:t>Tripadvisor</a:t>
            </a:r>
            <a:r>
              <a:rPr lang="en-US" sz="2400" dirty="0"/>
              <a:t> while dining. </a:t>
            </a:r>
          </a:p>
        </p:txBody>
      </p:sp>
    </p:spTree>
    <p:extLst>
      <p:ext uri="{BB962C8B-B14F-4D97-AF65-F5344CB8AC3E}">
        <p14:creationId xmlns:p14="http://schemas.microsoft.com/office/powerpoint/2010/main" val="15266368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30E2C4A0-F8D1-D846-BCAC-51234555B7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6207" y="2569776"/>
            <a:ext cx="5444358" cy="4083269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E0FDAD7-15BC-2549-A89E-1E48C6787B56}"/>
              </a:ext>
            </a:extLst>
          </p:cNvPr>
          <p:cNvSpPr/>
          <p:nvPr/>
        </p:nvSpPr>
        <p:spPr>
          <a:xfrm>
            <a:off x="-1" y="3012"/>
            <a:ext cx="12192000" cy="6858000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719237-9331-7246-91E2-75F2515B27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Take-aways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8444E4-C518-CE42-A0CE-A5B6314C09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891345" cy="4351338"/>
          </a:xfrm>
        </p:spPr>
        <p:txBody>
          <a:bodyPr/>
          <a:lstStyle/>
          <a:p>
            <a:r>
              <a:rPr lang="en-US" dirty="0"/>
              <a:t>Customers need to look beyond aggregate ratings and ranking to find the right product for them.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Review websites such as TripAdvisor are built on credibility and user trust.  They need to re-think their review platforms and prevent businesses from gaming the system.</a:t>
            </a:r>
          </a:p>
          <a:p>
            <a:pPr marL="457200" lvl="1" indent="0">
              <a:buNone/>
            </a:pPr>
            <a:r>
              <a:rPr lang="en-US" dirty="0"/>
              <a:t>Recommendation: adding a question before the review section asking review writers if they were asked by the business to write a review</a:t>
            </a:r>
          </a:p>
          <a:p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4E7F195-7DB2-9444-8F8C-A7593A7543AF}"/>
              </a:ext>
            </a:extLst>
          </p:cNvPr>
          <p:cNvGrpSpPr/>
          <p:nvPr/>
        </p:nvGrpSpPr>
        <p:grpSpPr>
          <a:xfrm>
            <a:off x="9569446" y="-1809"/>
            <a:ext cx="2622553" cy="615358"/>
            <a:chOff x="9569446" y="-33341"/>
            <a:chExt cx="2622553" cy="615358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1ACF229-1CF5-6C4A-9702-A898773A3C19}"/>
                </a:ext>
              </a:extLst>
            </p:cNvPr>
            <p:cNvSpPr/>
            <p:nvPr/>
          </p:nvSpPr>
          <p:spPr>
            <a:xfrm>
              <a:off x="9569446" y="-33341"/>
              <a:ext cx="2622553" cy="584200"/>
            </a:xfrm>
            <a:prstGeom prst="rect">
              <a:avLst/>
            </a:prstGeom>
            <a:solidFill>
              <a:schemeClr val="bg1">
                <a:lumMod val="50000"/>
                <a:alpha val="2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9E9E2E1-56E1-934A-8379-8218C0CFB4B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88497" y="-27583"/>
              <a:ext cx="609600" cy="60960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A197C51-ABF5-F748-B65A-9B5D6AE52E5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382249" y="67387"/>
              <a:ext cx="1689100" cy="358934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9E77FC9-1000-C347-ACF2-8132A5BAB844}"/>
                </a:ext>
              </a:extLst>
            </p:cNvPr>
            <p:cNvSpPr/>
            <p:nvPr/>
          </p:nvSpPr>
          <p:spPr>
            <a:xfrm>
              <a:off x="9569446" y="-21433"/>
              <a:ext cx="2622553" cy="584200"/>
            </a:xfrm>
            <a:prstGeom prst="rect">
              <a:avLst/>
            </a:prstGeom>
            <a:solidFill>
              <a:schemeClr val="bg1">
                <a:alpha val="2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0F64F28B-381E-EE4E-819F-332BF144D344}"/>
                </a:ext>
              </a:extLst>
            </p:cNvPr>
            <p:cNvCxnSpPr/>
            <p:nvPr/>
          </p:nvCxnSpPr>
          <p:spPr>
            <a:xfrm>
              <a:off x="10226772" y="-33341"/>
              <a:ext cx="0" cy="596108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5B396FE-3DE1-7341-BACD-B78899BB6C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97598-EDEF-F346-AA4D-140090EB347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42090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AINBULLETSACTIVATED" val="False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378</TotalTime>
  <Words>313</Words>
  <Application>Microsoft Macintosh PowerPoint</Application>
  <PresentationFormat>Widescreen</PresentationFormat>
  <Paragraphs>42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Are Restaurant Reviews Trustworthy?</vt:lpstr>
      <vt:lpstr>Agenda</vt:lpstr>
      <vt:lpstr>PowerPoint Presentation</vt:lpstr>
      <vt:lpstr>Obao ranks #1 on TripAdvisor but only has 3.5 stars on Yelp. Unusually high percentage of visitors gave the restaurant a five-star rating on TripAdvisor</vt:lpstr>
      <vt:lpstr>PowerPoint Presentation</vt:lpstr>
      <vt:lpstr>PowerPoint Presentation</vt:lpstr>
      <vt:lpstr>Take-aways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Melissa Cheng</dc:creator>
  <cp:lastModifiedBy>Melissa Cheng</cp:lastModifiedBy>
  <cp:revision>22</cp:revision>
  <dcterms:created xsi:type="dcterms:W3CDTF">2020-01-26T23:03:55Z</dcterms:created>
  <dcterms:modified xsi:type="dcterms:W3CDTF">2020-01-27T05:22:11Z</dcterms:modified>
</cp:coreProperties>
</file>